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0608"/>
            <a:ext cx="9787942" cy="3876541"/>
          </a:xfrm>
        </p:spPr>
        <p:txBody>
          <a:bodyPr/>
          <a:lstStyle/>
          <a:p>
            <a:r>
              <a:rPr lang="ru-RU" sz="4000" b="1" dirty="0"/>
              <a:t>Тренинг для родителей на тему: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«Детская агрессия. Пять шагов, </a:t>
            </a:r>
            <a:r>
              <a:rPr lang="ru-RU" sz="4000" b="1" dirty="0" smtClean="0"/>
              <a:t>чтобы </a:t>
            </a:r>
            <a:r>
              <a:rPr lang="ru-RU" sz="4000" b="1" dirty="0"/>
              <a:t>выйти из замкнутого круга</a:t>
            </a:r>
            <a:r>
              <a:rPr lang="ru-RU" sz="4000" b="1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652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84349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  «Кулак»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06" y="1493948"/>
            <a:ext cx="8814396" cy="1072008"/>
          </a:xfrm>
        </p:spPr>
        <p:txBody>
          <a:bodyPr>
            <a:normAutofit/>
          </a:bodyPr>
          <a:lstStyle/>
          <a:p>
            <a:r>
              <a:rPr lang="ru-RU" sz="3200" dirty="0"/>
              <a:t>один из участников сжимает кулак, а другой – пробует его разжать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029" y="2681866"/>
            <a:ext cx="3825946" cy="38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4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884349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  «Кулак»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606" y="1493948"/>
            <a:ext cx="8814396" cy="1072008"/>
          </a:xfrm>
        </p:spPr>
        <p:txBody>
          <a:bodyPr>
            <a:normAutofit/>
          </a:bodyPr>
          <a:lstStyle/>
          <a:p>
            <a:r>
              <a:rPr lang="ru-RU" sz="3200" dirty="0"/>
              <a:t>один из участников сжимает кулак, а другой – пробует его разжать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029" y="2681866"/>
            <a:ext cx="3825946" cy="3844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2980009"/>
            <a:ext cx="629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Испытывали ли вы сопротивление, когда пытались разжать кулак?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Каким способом вы пытались это сделать?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Какой способ эффективнее – давление или объяснение, уговоры?</a:t>
            </a:r>
            <a:b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Каков внутренний смысл данного упражнения?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181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46215" cy="832834"/>
          </a:xfrm>
        </p:spPr>
        <p:txBody>
          <a:bodyPr>
            <a:normAutofit/>
          </a:bodyPr>
          <a:lstStyle/>
          <a:p>
            <a:r>
              <a:rPr lang="ru-RU" b="1" dirty="0"/>
              <a:t>Упражнение «Правило коммуникации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442435"/>
            <a:ext cx="9968248" cy="50098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Ситуации для </a:t>
            </a:r>
            <a:r>
              <a:rPr lang="ru-RU" dirty="0" smtClean="0"/>
              <a:t>рассмотрения. </a:t>
            </a:r>
          </a:p>
          <a:p>
            <a:r>
              <a:rPr lang="ru-RU" dirty="0" smtClean="0"/>
              <a:t>Это </a:t>
            </a:r>
            <a:r>
              <a:rPr lang="ru-RU" dirty="0"/>
              <a:t>упражнение коммуникативный инструмент, позволяющий найти не агрессивные способы выражения своего недовольства. 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sz="2600" i="1" dirty="0" smtClean="0"/>
              <a:t>Когда </a:t>
            </a:r>
            <a:r>
              <a:rPr lang="ru-RU" sz="2600" i="1" dirty="0"/>
              <a:t>я прихожу домой и опять натыкаюсь на твои разбросанные вещи…. </a:t>
            </a:r>
            <a:br>
              <a:rPr lang="ru-RU" sz="2600" i="1" dirty="0"/>
            </a:br>
            <a:endParaRPr lang="ru-RU" sz="2600" i="1" dirty="0" smtClean="0"/>
          </a:p>
          <a:p>
            <a:pPr marL="0" indent="0">
              <a:buNone/>
            </a:pPr>
            <a:endParaRPr lang="ru-RU" sz="2600" i="1" dirty="0"/>
          </a:p>
          <a:p>
            <a:pPr>
              <a:buFontTx/>
              <a:buChar char="-"/>
            </a:pPr>
            <a:r>
              <a:rPr lang="ru-RU" sz="2600" i="1" dirty="0" smtClean="0"/>
              <a:t>Ваш </a:t>
            </a:r>
            <a:r>
              <a:rPr lang="ru-RU" sz="2600" i="1" dirty="0"/>
              <a:t>повзрослевший ребенок говорит вам, чтобы вы не вмешивались в его личную жизнь…. </a:t>
            </a:r>
            <a:br>
              <a:rPr lang="ru-RU" sz="2600" i="1" dirty="0"/>
            </a:br>
            <a:endParaRPr lang="ru-RU" sz="2600" i="1" dirty="0" smtClean="0"/>
          </a:p>
          <a:p>
            <a:pPr>
              <a:buFontTx/>
              <a:buChar char="-"/>
            </a:pPr>
            <a:endParaRPr lang="ru-RU" sz="2600" i="1" dirty="0"/>
          </a:p>
          <a:p>
            <a:pPr>
              <a:buFontTx/>
              <a:buChar char="-"/>
            </a:pPr>
            <a:r>
              <a:rPr lang="ru-RU" sz="2600" i="1" dirty="0" smtClean="0"/>
              <a:t>-  </a:t>
            </a:r>
            <a:r>
              <a:rPr lang="ru-RU" sz="2600" i="1" dirty="0"/>
              <a:t>Моя начальница снова обозвала меня бездельницей и лентяйкой….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83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51" y="880055"/>
            <a:ext cx="9703039" cy="1438141"/>
          </a:xfrm>
        </p:spPr>
        <p:txBody>
          <a:bodyPr>
            <a:noAutofit/>
          </a:bodyPr>
          <a:lstStyle/>
          <a:p>
            <a:r>
              <a:rPr lang="ru-RU" sz="4000" b="1" dirty="0"/>
              <a:t>Пять шагов, </a:t>
            </a:r>
            <a:r>
              <a:rPr lang="ru-RU" sz="4000" b="1" dirty="0" smtClean="0"/>
              <a:t>чтобы </a:t>
            </a:r>
            <a:r>
              <a:rPr lang="ru-RU" sz="4000" b="1" dirty="0"/>
              <a:t>выйти из замкнутого круга</a:t>
            </a:r>
            <a:r>
              <a:rPr lang="ru-RU" sz="4000" b="1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361" y="2096194"/>
            <a:ext cx="958712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800" dirty="0" smtClean="0"/>
              <a:t>Устанавливаются </a:t>
            </a:r>
            <a:r>
              <a:rPr lang="ru-RU" sz="2800" dirty="0"/>
              <a:t>причины конфликта и даются им названия;</a:t>
            </a:r>
          </a:p>
          <a:p>
            <a:pPr lvl="0"/>
            <a:r>
              <a:rPr lang="ru-RU" sz="2800" dirty="0"/>
              <a:t>Разрабатываются возможные альтернативные решения</a:t>
            </a:r>
          </a:p>
          <a:p>
            <a:pPr lvl="0"/>
            <a:r>
              <a:rPr lang="ru-RU" sz="2800" dirty="0"/>
              <a:t>Принимается наиболее приемлемый вариант</a:t>
            </a:r>
          </a:p>
          <a:p>
            <a:pPr lvl="0"/>
            <a:r>
              <a:rPr lang="ru-RU" sz="2800" dirty="0"/>
              <a:t>Разрабатываются пути выполнения решения;</a:t>
            </a:r>
          </a:p>
          <a:p>
            <a:pPr lvl="0"/>
            <a:r>
              <a:rPr lang="ru-RU" sz="2800" dirty="0"/>
              <a:t>Осуществляется проверка решения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90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/>
          <a:lstStyle/>
          <a:p>
            <a:r>
              <a:rPr lang="ru-RU" b="1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5465"/>
            <a:ext cx="8596668" cy="3880773"/>
          </a:xfrm>
        </p:spPr>
        <p:txBody>
          <a:bodyPr/>
          <a:lstStyle/>
          <a:p>
            <a:r>
              <a:rPr lang="ru-RU" sz="3200" dirty="0" smtClean="0"/>
              <a:t>«</a:t>
            </a:r>
            <a:r>
              <a:rPr lang="ru-RU" sz="3200" dirty="0"/>
              <a:t>Во время тренинга  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я </a:t>
            </a:r>
            <a:r>
              <a:rPr lang="ru-RU" sz="3200" dirty="0"/>
              <a:t>поняла</a:t>
            </a:r>
            <a:r>
              <a:rPr lang="ru-RU" sz="3200" dirty="0" smtClean="0"/>
              <a:t>…</a:t>
            </a:r>
          </a:p>
          <a:p>
            <a:r>
              <a:rPr lang="ru-RU" sz="3200" dirty="0" smtClean="0"/>
              <a:t>я </a:t>
            </a:r>
            <a:r>
              <a:rPr lang="ru-RU" sz="3200" dirty="0"/>
              <a:t>узнала о себе </a:t>
            </a:r>
            <a:r>
              <a:rPr lang="ru-RU" sz="3200" dirty="0" smtClean="0"/>
              <a:t>… </a:t>
            </a:r>
          </a:p>
          <a:p>
            <a:r>
              <a:rPr lang="ru-RU" sz="3200" dirty="0" smtClean="0"/>
              <a:t>я </a:t>
            </a:r>
            <a:r>
              <a:rPr lang="ru-RU" sz="3200" dirty="0"/>
              <a:t>почувствовала...»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323" y="1262129"/>
            <a:ext cx="5312535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6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296214"/>
            <a:ext cx="8706118" cy="6375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разработка с родителями формы взаимодействия в семье с ребенком, ведущие к снижению и погашению детской агрессии, выявить последствия занимаемой родителями позиции в общении.</a:t>
            </a:r>
          </a:p>
          <a:p>
            <a:pPr marL="0" indent="0">
              <a:buNone/>
            </a:pPr>
            <a:r>
              <a:rPr lang="ru-RU" b="1" dirty="0"/>
              <a:t>Задачи: </a:t>
            </a:r>
            <a:endParaRPr lang="ru-RU" dirty="0"/>
          </a:p>
          <a:p>
            <a:pPr lvl="0"/>
            <a:r>
              <a:rPr lang="ru-RU" dirty="0"/>
              <a:t>Знакомство с понятием «Агрессия» и причинами его появления, видами и формами проявления агрессивных действий. </a:t>
            </a:r>
          </a:p>
          <a:p>
            <a:pPr lvl="0"/>
            <a:r>
              <a:rPr lang="ru-RU" dirty="0"/>
              <a:t>Контроль над собственными негативными эмоциональными состояниями, так как умение взрослого владеть собой является лучшим гарантом адекватного поведения детей.</a:t>
            </a:r>
          </a:p>
          <a:p>
            <a:pPr lvl="0"/>
            <a:r>
              <a:rPr lang="ru-RU" dirty="0"/>
              <a:t>Овладение приемами конструктивного, позитивного общения в целях исключения ответной агрессивной поведенческой реакции со стороны детей или погашения уже имеющейся.</a:t>
            </a:r>
          </a:p>
          <a:p>
            <a:pPr lvl="0"/>
            <a:r>
              <a:rPr lang="ru-RU" dirty="0"/>
              <a:t>Видеть в словах и действиях детей позитивный настрой и благие намерения.</a:t>
            </a:r>
          </a:p>
          <a:p>
            <a:pPr lvl="0"/>
            <a:r>
              <a:rPr lang="ru-RU" dirty="0"/>
              <a:t>Обладать навыками саморегуляции.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Принципы тренинга:</a:t>
            </a:r>
            <a:endParaRPr lang="ru-RU" dirty="0"/>
          </a:p>
          <a:p>
            <a:pPr lvl="0"/>
            <a:r>
              <a:rPr lang="ru-RU" dirty="0"/>
              <a:t>принцип конфиденциальности;</a:t>
            </a:r>
          </a:p>
          <a:p>
            <a:pPr lvl="0"/>
            <a:r>
              <a:rPr lang="ru-RU" dirty="0"/>
              <a:t>принцип добровольного участия; </a:t>
            </a:r>
          </a:p>
          <a:p>
            <a:pPr lvl="0"/>
            <a:r>
              <a:rPr lang="ru-RU" dirty="0"/>
              <a:t>принцип самодиагностики, т.е. формулирование и осознание самими участниками собственных личностных проблем; </a:t>
            </a:r>
          </a:p>
          <a:p>
            <a:pPr lvl="0"/>
            <a:r>
              <a:rPr lang="ru-RU" dirty="0"/>
              <a:t>принцип открытого взаимодействия, т.е. полноценного межличностного общения, основанного на уважении, </a:t>
            </a:r>
            <a:r>
              <a:rPr lang="ru-RU" dirty="0" err="1"/>
              <a:t>эмпатии</a:t>
            </a:r>
            <a:r>
              <a:rPr lang="ru-RU" dirty="0"/>
              <a:t> и доверии друг к другу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ru-RU" b="1" dirty="0"/>
              <a:t>Упражнение «Мое настроение»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07" y="1287888"/>
            <a:ext cx="8621213" cy="1004552"/>
          </a:xfrm>
        </p:spPr>
        <p:txBody>
          <a:bodyPr/>
          <a:lstStyle/>
          <a:p>
            <a:r>
              <a:rPr lang="ru-RU" dirty="0" smtClean="0"/>
              <a:t>Участники </a:t>
            </a:r>
            <a:r>
              <a:rPr lang="ru-RU" dirty="0"/>
              <a:t>тренинга выбирают подходящую под их настроение картинку и изображением различных эмоций, и рассказывают, почему выбрали ту или иную картинку.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930" y="2034861"/>
            <a:ext cx="6547072" cy="47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Что такое   «Агрессия»?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83" y="1674253"/>
            <a:ext cx="9308988" cy="4651107"/>
          </a:xfrm>
        </p:spPr>
      </p:pic>
    </p:spTree>
    <p:extLst>
      <p:ext uri="{BB962C8B-B14F-4D97-AF65-F5344CB8AC3E}">
        <p14:creationId xmlns:p14="http://schemas.microsoft.com/office/powerpoint/2010/main" xmlns="" val="35122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/>
          <a:lstStyle/>
          <a:p>
            <a:r>
              <a:rPr lang="ru-RU" dirty="0"/>
              <a:t>АГРЕССИЯ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619" y="1249251"/>
            <a:ext cx="9484097" cy="5215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/>
              <a:t>мотивированное поведение, противоречащее нормам и правилам существования людей в обществе, наносящее вред объектам нападения (одушевленным и неодушевленным), приносящим физический и моральный ущерб людям или вызывающий у них психологический дискомфорт.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АГРЕССИВНОСТЬ – это свойство личности, выражающееся в готовности к агрессии.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/>
              <a:t>Агрессивное поведение</a:t>
            </a:r>
            <a:r>
              <a:rPr lang="ru-RU" sz="2400" dirty="0"/>
              <a:t> – одна из самых распространенных нарушений среди детей дошкольного возраста, так как это наиболее быстрый и эффективный способ достижения цели.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38689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5" y="236113"/>
            <a:ext cx="8596668" cy="807076"/>
          </a:xfrm>
        </p:spPr>
        <p:txBody>
          <a:bodyPr/>
          <a:lstStyle/>
          <a:p>
            <a:r>
              <a:rPr lang="ru-RU" dirty="0"/>
              <a:t>ПРИЧИНЫ  ПОЯВЛЕНИЯ  АГРЕССИИ: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914400"/>
            <a:ext cx="9195515" cy="5718220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Можно </a:t>
            </a:r>
            <a:r>
              <a:rPr lang="ru-RU" dirty="0"/>
              <a:t>предполагать, что решающее значение в становлении агрессивного поведения ребенка играет  семейная среда и воспитание. Если его родители ведут себя агрессивно (вербально или физически), применяют физические наказания или не препятствуют проявлениям агрессии у ребенка, то наверняка, у ребенка эти проявления будут повсеместными и станут постоянной чертой характера ребенка. </a:t>
            </a:r>
            <a:endParaRPr lang="ru-RU" sz="1200" dirty="0"/>
          </a:p>
          <a:p>
            <a:pPr lvl="1"/>
            <a:r>
              <a:rPr lang="ru-RU" dirty="0"/>
              <a:t>Агрессивность нельзя воспринимать однозначно отрицательно, так как она играет еще и защитную функцию: функцию самосохранения, как физического, так и эмоционального. </a:t>
            </a:r>
            <a:endParaRPr lang="ru-RU" sz="1200" dirty="0"/>
          </a:p>
          <a:p>
            <a:pPr lvl="1"/>
            <a:r>
              <a:rPr lang="ru-RU" dirty="0"/>
              <a:t>Иногда агрессивность является способом привлечения внимания окружающих, причина ее – неудовлетворенная потребность в общении и любви.</a:t>
            </a:r>
            <a:endParaRPr lang="ru-RU" sz="1200" dirty="0"/>
          </a:p>
          <a:p>
            <a:pPr lvl="1"/>
            <a:r>
              <a:rPr lang="ru-RU" dirty="0"/>
              <a:t>Агрессивность может выступать и формой протеста против ограничения каких-то естественных желаний и потребностей ребенка.</a:t>
            </a:r>
            <a:endParaRPr lang="ru-RU" sz="1200" dirty="0"/>
          </a:p>
          <a:p>
            <a:pPr lvl="1"/>
            <a:r>
              <a:rPr lang="ru-RU" dirty="0"/>
              <a:t>Причиной может быть ощущение тревоги и страха нападения, если ребенок неоднократно подвергался физическим наказаниям, унижениям, оскорблениям.</a:t>
            </a:r>
            <a:endParaRPr lang="ru-RU" sz="1200" dirty="0"/>
          </a:p>
          <a:p>
            <a:pPr lvl="1"/>
            <a:r>
              <a:rPr lang="ru-RU" dirty="0"/>
              <a:t>Одной из причин может быть внутренняя неудовлетворенность ребенка его статусом в группе сверстников, особенно если ему присуще стремление к лидерству. И если сверстники по той или иной причине не признают ребенка, то агрессивность, простимулированная обидой, ущемленным самолюбием, будет направляться на обидчика, на тех, кого ребенок считает причиной своего бедственного поражения.</a:t>
            </a:r>
            <a:endParaRPr lang="ru-RU" sz="1200" dirty="0"/>
          </a:p>
          <a:p>
            <a:r>
              <a:rPr lang="ru-RU" dirty="0"/>
              <a:t>Часто агрессивные  реакции могут появляться в период возрастного кризиса</a:t>
            </a:r>
          </a:p>
        </p:txBody>
      </p:sp>
    </p:spTree>
    <p:extLst>
      <p:ext uri="{BB962C8B-B14F-4D97-AF65-F5344CB8AC3E}">
        <p14:creationId xmlns:p14="http://schemas.microsoft.com/office/powerpoint/2010/main" xmlns="" val="33973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5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Каковы же виды агрессии</a:t>
            </a:r>
            <a:r>
              <a:rPr lang="ru-RU" b="1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8497"/>
            <a:ext cx="8596668" cy="43928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Физическая </a:t>
            </a:r>
            <a:r>
              <a:rPr lang="ru-RU" sz="2400" b="1" dirty="0">
                <a:solidFill>
                  <a:srgbClr val="FF0000"/>
                </a:solidFill>
              </a:rPr>
              <a:t>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использование физической силы против другого </a:t>
            </a:r>
            <a:r>
              <a:rPr lang="ru-RU" sz="2400" dirty="0" smtClean="0"/>
              <a:t>лица.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Косвенная </a:t>
            </a:r>
            <a:r>
              <a:rPr lang="ru-RU" sz="2400" b="1" dirty="0">
                <a:solidFill>
                  <a:srgbClr val="FF0000"/>
                </a:solidFill>
              </a:rPr>
              <a:t>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действия, направленные  окольными путями на другое лицо (сплетни, злобные шутки), а также ни на кого не направленные взрывы ярости (крик, топанье ногами, битьё кулаками по столу и др.).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Вербальная агрессия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выражение негативных чувств как через форму (крик, визг, ссора), так и через содержание словесных ответов (угрозы, ругань).</a:t>
            </a:r>
          </a:p>
        </p:txBody>
      </p:sp>
    </p:spTree>
    <p:extLst>
      <p:ext uri="{BB962C8B-B14F-4D97-AF65-F5344CB8AC3E}">
        <p14:creationId xmlns:p14="http://schemas.microsoft.com/office/powerpoint/2010/main" xmlns="" val="7588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Обу</a:t>
            </a:r>
            <a:r>
              <a:rPr lang="ru-RU" b="1" dirty="0" smtClean="0"/>
              <a:t>чение </a:t>
            </a:r>
            <a:r>
              <a:rPr lang="ru-RU" b="1" dirty="0"/>
              <a:t>способам выражения гнева в приемлемой форме: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Прямо </a:t>
            </a:r>
            <a:r>
              <a:rPr lang="ru-RU" sz="2800" dirty="0"/>
              <a:t>заявлять о своих чувствах.</a:t>
            </a:r>
          </a:p>
          <a:p>
            <a:pPr lvl="0"/>
            <a:r>
              <a:rPr lang="ru-RU" sz="2800" dirty="0"/>
              <a:t>Умение направлять гнев на объект. При этом, не уклоняясь в стороны от основной жалобы.</a:t>
            </a:r>
          </a:p>
          <a:p>
            <a:pPr lvl="0"/>
            <a:r>
              <a:rPr lang="ru-RU" sz="2800" dirty="0"/>
              <a:t>Вежливость в обращении.</a:t>
            </a:r>
          </a:p>
          <a:p>
            <a:pPr lvl="0"/>
            <a:r>
              <a:rPr lang="ru-RU" sz="2800" dirty="0"/>
              <a:t>Стремление найти конструктивное решение.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3766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18" y="158839"/>
            <a:ext cx="8596668" cy="1320800"/>
          </a:xfrm>
        </p:spPr>
        <p:txBody>
          <a:bodyPr/>
          <a:lstStyle/>
          <a:p>
            <a:r>
              <a:rPr lang="ru-RU" b="1" dirty="0"/>
              <a:t>Мозговой штурм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Причины детской агрессии»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062" y="1632555"/>
            <a:ext cx="4826200" cy="4826200"/>
          </a:xfrm>
        </p:spPr>
      </p:pic>
    </p:spTree>
    <p:extLst>
      <p:ext uri="{BB962C8B-B14F-4D97-AF65-F5344CB8AC3E}">
        <p14:creationId xmlns:p14="http://schemas.microsoft.com/office/powerpoint/2010/main" xmlns="" val="12909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344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Тренинг для родителей на тему: «Детская агрессия. Пять шагов, чтобы выйти из замкнутого круга»</vt:lpstr>
      <vt:lpstr>Слайд 2</vt:lpstr>
      <vt:lpstr>Упражнение «Мое настроение» </vt:lpstr>
      <vt:lpstr>Что такое   «Агрессия»? </vt:lpstr>
      <vt:lpstr>АГРЕССИЯ – </vt:lpstr>
      <vt:lpstr>ПРИЧИНЫ  ПОЯВЛЕНИЯ  АГРЕССИИ:  </vt:lpstr>
      <vt:lpstr>Каковы же виды агрессии? </vt:lpstr>
      <vt:lpstr>Обучение способам выражения гнева в приемлемой форме:  </vt:lpstr>
      <vt:lpstr>Мозговой штурм  «Причины детской агрессии» </vt:lpstr>
      <vt:lpstr>Упражнение   «Кулак»</vt:lpstr>
      <vt:lpstr>Упражнение   «Кулак»</vt:lpstr>
      <vt:lpstr>Упражнение «Правило коммуникации»</vt:lpstr>
      <vt:lpstr>Пять шагов, чтобы выйти из замкнутого круга:</vt:lpstr>
      <vt:lpstr>Рефлексия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для родителей на тему: «Детская агрессия. Пять шагов, что бы выйти из замкнутого круга»</dc:title>
  <dc:creator>cab406</dc:creator>
  <cp:lastModifiedBy>Летучий</cp:lastModifiedBy>
  <cp:revision>10</cp:revision>
  <dcterms:created xsi:type="dcterms:W3CDTF">2017-12-13T08:27:43Z</dcterms:created>
  <dcterms:modified xsi:type="dcterms:W3CDTF">2022-04-08T19:05:29Z</dcterms:modified>
</cp:coreProperties>
</file>