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E18887-D932-443C-810A-400889232F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33182F-D559-47B2-B792-F731C34E5BA8}" type="datetimeFigureOut">
              <a:rPr lang="ru-RU" smtClean="0"/>
              <a:t>21.12.2012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tvoyna.ru/prpor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543800" cy="1524000"/>
          </a:xfrm>
        </p:spPr>
        <p:txBody>
          <a:bodyPr/>
          <a:lstStyle/>
          <a:p>
            <a:r>
              <a:rPr lang="ru-RU" sz="3600" b="1" dirty="0"/>
              <a:t>Битва под Москвой </a:t>
            </a:r>
            <a:br>
              <a:rPr lang="ru-RU" sz="3600" b="1" dirty="0"/>
            </a:br>
            <a:r>
              <a:rPr lang="ru-RU" sz="3600" b="1" dirty="0"/>
              <a:t>октябрь 1941 г. – январь 1942 г.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ictory.mil.ru/lib/art/01/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711608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4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84" y="231639"/>
            <a:ext cx="7620000" cy="63408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u="sng" spc="0" dirty="0">
                <a:ln/>
                <a:solidFill>
                  <a:schemeClr val="accent3"/>
                </a:solidFill>
                <a:hlinkClick r:id="rId2"/>
              </a:rPr>
              <a:t>Почему немцы не смогли взять Москву?</a:t>
            </a:r>
            <a:r>
              <a:rPr lang="ru-RU" sz="2400" b="1" spc="0" dirty="0">
                <a:ln/>
                <a:solidFill>
                  <a:schemeClr val="accent3"/>
                </a:solidFill>
              </a:rPr>
              <a:t/>
            </a:r>
            <a:br>
              <a:rPr lang="ru-RU" sz="2400" b="1" spc="0" dirty="0">
                <a:ln/>
                <a:solidFill>
                  <a:schemeClr val="accent3"/>
                </a:solidFill>
              </a:rPr>
            </a:br>
            <a:endParaRPr lang="ru-RU" sz="2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260648"/>
            <a:ext cx="7632848" cy="6048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701" y="1196752"/>
            <a:ext cx="720080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Из письма Гудериана к жене: "Холодное и никуда не годное жилье, недостаток обмундирования, большие потери в живой силе и технике, скудные поставки горючего, все это превращает боевые операции в пытку, меня все больше и больше гнетет тяжкий груз ответственности, который, несмотря ни на какие высокие слова, никто не может снять с моих плеч". Бессильный что-либо изменить, Гудериан сидел над картами и донесениями в своей штаб-квартире в пятнадцати километрах к югу от Тулы в знаменитой на весь мир помещичьей усадьбе – в Ясной Поляне, где жил и работал Лев Толстой. Неподалеку располагалась летом увитая плющом, а сейчас плотно укутанная снегом могила писателя. Гудериан позволил семье Толстого остаться в комнатах в большом доме, а сам со своим штабом обосновался в музее, но даже и тут две комнаты были отведены специально для хранения экспонатов и заперты. Там, в сельском жилище Толстого, в ночь с 5 на 6 декабря Гудериан принял решение отозвать передовые части своей танковой армии и перейти к обороне. Ему пришлось признать: "Наступление на Москву провалилось. Мы потерпели поражение".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5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0"/>
            <a:ext cx="3721224" cy="270892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"Мы не дрогнем в бою</a:t>
            </a:r>
            <a:br>
              <a:rPr lang="ru-RU" b="1" dirty="0"/>
            </a:br>
            <a:r>
              <a:rPr lang="ru-RU" b="1" dirty="0"/>
              <a:t>За столицу свою.</a:t>
            </a:r>
            <a:br>
              <a:rPr lang="ru-RU" b="1" dirty="0"/>
            </a:br>
            <a:r>
              <a:rPr lang="ru-RU" b="1" dirty="0"/>
              <a:t>Нам родная Москва дорога.</a:t>
            </a:r>
            <a:br>
              <a:rPr lang="ru-RU" b="1" dirty="0"/>
            </a:br>
            <a:r>
              <a:rPr lang="ru-RU" b="1" dirty="0"/>
              <a:t>Нерушимой стеной,</a:t>
            </a:r>
            <a:br>
              <a:rPr lang="ru-RU" b="1" dirty="0"/>
            </a:br>
            <a:r>
              <a:rPr lang="ru-RU" b="1" dirty="0"/>
              <a:t>Обороной стальной</a:t>
            </a:r>
            <a:br>
              <a:rPr lang="ru-RU" b="1" dirty="0"/>
            </a:br>
            <a:r>
              <a:rPr lang="ru-RU" b="1" dirty="0"/>
              <a:t>Остановим,</a:t>
            </a:r>
            <a:br>
              <a:rPr lang="ru-RU" b="1" dirty="0"/>
            </a:br>
            <a:r>
              <a:rPr lang="ru-RU" b="1" dirty="0"/>
              <a:t>Отбросим врага."</a:t>
            </a:r>
          </a:p>
          <a:p>
            <a:r>
              <a:rPr lang="ru-RU" b="1" i="1" dirty="0"/>
              <a:t>А. Сурков</a:t>
            </a:r>
          </a:p>
          <a:p>
            <a:endParaRPr lang="ru-RU" dirty="0"/>
          </a:p>
        </p:txBody>
      </p:sp>
      <p:pic>
        <p:nvPicPr>
          <p:cNvPr id="2050" name="Picture 2" descr="http://img-fotki.yandex.ru/get/4513/alexpzkpfw6.4/0_56079_66bb56e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518796" cy="65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6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928" y="0"/>
            <a:ext cx="3929856" cy="6858000"/>
          </a:xfrm>
        </p:spPr>
        <p:txBody>
          <a:bodyPr>
            <a:normAutofit/>
          </a:bodyPr>
          <a:lstStyle/>
          <a:p>
            <a:r>
              <a:rPr lang="ru-RU" dirty="0"/>
              <a:t>Битва под Москвой включает два периода: оборонительный </a:t>
            </a:r>
            <a:r>
              <a:rPr lang="ru-RU" dirty="0" smtClean="0"/>
              <a:t> и наступательный. В </a:t>
            </a:r>
            <a:r>
              <a:rPr lang="ru-RU" dirty="0"/>
              <a:t>первом из них Красная Армия провела Московскую стратегическую оборонительную операцию и во втором – две стратегические наступательные операции: Московскую </a:t>
            </a:r>
            <a:r>
              <a:rPr lang="ru-RU" dirty="0" smtClean="0"/>
              <a:t>и Ржевско-Вяземскую. </a:t>
            </a:r>
            <a:r>
              <a:rPr lang="ru-RU" dirty="0"/>
              <a:t>Вне рамок последней была проведена Болховская фронтовая наступательная операция Брянского </a:t>
            </a:r>
            <a:r>
              <a:rPr lang="ru-RU" dirty="0" smtClean="0"/>
              <a:t>фронта.</a:t>
            </a:r>
            <a:endParaRPr lang="ru-RU" dirty="0"/>
          </a:p>
        </p:txBody>
      </p:sp>
      <p:pic>
        <p:nvPicPr>
          <p:cNvPr id="3074" name="Picture 2" descr="http://sovsibir.ru/up/2009/233/233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8291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4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4" y="0"/>
            <a:ext cx="9115935" cy="4800600"/>
          </a:xfrm>
        </p:spPr>
        <p:txBody>
          <a:bodyPr>
            <a:normAutofit/>
          </a:bodyPr>
          <a:lstStyle/>
          <a:p>
            <a:r>
              <a:rPr lang="ru-RU" dirty="0"/>
              <a:t>К осени 1941 года врагу удалось блокировать Ленинград с </a:t>
            </a:r>
            <a:r>
              <a:rPr lang="ru-RU" dirty="0" smtClean="0"/>
              <a:t>суши и </a:t>
            </a:r>
            <a:r>
              <a:rPr lang="ru-RU" dirty="0"/>
              <a:t>выйти на подступы к Москве. </a:t>
            </a:r>
            <a:r>
              <a:rPr lang="ru-RU" dirty="0" smtClean="0"/>
              <a:t>В </a:t>
            </a:r>
            <a:r>
              <a:rPr lang="ru-RU" dirty="0"/>
              <a:t>жестоких оборонительных боях в Подмосковье и под Тулой в октябре-ноябре 1941 года немецко-фашистские войска были обескровлены и утратили свой наступательный порыв. Битва под Москвой стала первым крупным поражением гитлеровских </a:t>
            </a:r>
            <a:r>
              <a:rPr lang="ru-RU" dirty="0" smtClean="0"/>
              <a:t>войск.</a:t>
            </a:r>
            <a:endParaRPr lang="ru-RU" dirty="0"/>
          </a:p>
        </p:txBody>
      </p:sp>
      <p:pic>
        <p:nvPicPr>
          <p:cNvPr id="4098" name="Picture 2" descr="http://cs11410.vkontakte.ru/u104255243/147844347/x_34c75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334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наши силы неисчислим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5283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44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44" y="0"/>
            <a:ext cx="9147944" cy="4800600"/>
          </a:xfrm>
        </p:spPr>
        <p:txBody>
          <a:bodyPr/>
          <a:lstStyle/>
          <a:p>
            <a:r>
              <a:rPr lang="ru-RU" dirty="0"/>
              <a:t>30 сентября немецкие войска начали наступление по плану "Тайфун" на брянском и вяземском </a:t>
            </a:r>
            <a:r>
              <a:rPr lang="ru-RU" dirty="0" smtClean="0"/>
              <a:t>направлении. </a:t>
            </a:r>
            <a:r>
              <a:rPr lang="ru-RU" dirty="0"/>
              <a:t>Несмотря на ожесточенное сопротивление советских войск, противник прорвал их оборону</a:t>
            </a:r>
            <a:r>
              <a:rPr lang="ru-RU" dirty="0" smtClean="0"/>
              <a:t>. Но в итоге враг был обескровлен.</a:t>
            </a:r>
            <a:endParaRPr lang="ru-RU" dirty="0"/>
          </a:p>
        </p:txBody>
      </p:sp>
      <p:pic>
        <p:nvPicPr>
          <p:cNvPr id="5122" name="Picture 2" descr="File:Soviet Offensive Moscow December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toretro.ru/data/media/163/1308803928c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" y="3429000"/>
            <a:ext cx="5334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4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r>
              <a:rPr lang="ru-RU" dirty="0"/>
              <a:t>В ходе контрнаступления 5–6 декабря, советские войска освободили от захватчиков свыше 11 тысяч населенных </a:t>
            </a:r>
            <a:r>
              <a:rPr lang="ru-RU" dirty="0" smtClean="0"/>
              <a:t>пунктов. В </a:t>
            </a:r>
            <a:r>
              <a:rPr lang="ru-RU" dirty="0"/>
              <a:t>результате контрнаступления и общего наступления враг был отброшен на запад на 150–400 км. Успешное продвижение советских войск заставило Гитлера 8 декабря отдать директиву о переходе к обороне по всей линии фронта. Стратегическая инициатива перешла к Красной Армии.</a:t>
            </a:r>
          </a:p>
          <a:p>
            <a:endParaRPr lang="ru-RU" dirty="0"/>
          </a:p>
        </p:txBody>
      </p:sp>
      <p:pic>
        <p:nvPicPr>
          <p:cNvPr id="6146" name="Picture 2" descr="http://www.tonnel.ru/calendar/kniga/789396172_to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4116"/>
            <a:ext cx="3289548" cy="46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rnns.ru/uploads/posts/2010-01/thumbs/1264501858_5121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" y="2348880"/>
            <a:ext cx="5334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аступательные </a:t>
            </a:r>
            <a:r>
              <a:rPr lang="ru-RU" dirty="0"/>
              <a:t>операции советских войск в декабре 1941 – апреле 1942 привели к значительному изменению военно-стратегической ситуации на советско-германском </a:t>
            </a:r>
            <a:r>
              <a:rPr lang="ru-RU" dirty="0" smtClean="0"/>
              <a:t>фронте. </a:t>
            </a:r>
            <a:r>
              <a:rPr lang="ru-RU" dirty="0"/>
              <a:t>Произошел и психологический перелом среди солдат и гражданского населения: укрепилась вера в победу, разрушился миф о непобедимости вермахта.</a:t>
            </a:r>
          </a:p>
          <a:p>
            <a:endParaRPr lang="ru-RU" dirty="0"/>
          </a:p>
        </p:txBody>
      </p:sp>
      <p:pic>
        <p:nvPicPr>
          <p:cNvPr id="8194" name="Picture 2" descr="http://m001.bcm.ru/35/1ee8fdf5-e63c-488f-9add-3eaf3e42cf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9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5309/36046926.8/0_62042_6d61866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55772" cy="47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r>
              <a:rPr lang="ru-RU" dirty="0"/>
              <a:t>Битва за Москву имела большое значение в Великой Отечественной войне (1941 –1945). В результате московской операции была защищена святая столица нашей родины, окончательно сломлен враг и положено начало наступлению советских войск. Неудачи под Москвой породили настроения неуверенности у значительной части фашистских солдат, офицеров и генералов.</a:t>
            </a:r>
          </a:p>
          <a:p>
            <a:endParaRPr lang="ru-RU" dirty="0"/>
          </a:p>
        </p:txBody>
      </p:sp>
      <p:pic>
        <p:nvPicPr>
          <p:cNvPr id="9220" name="Picture 4" descr="http://www.nhat-nam.ru/mkvv/foto/partiza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43300"/>
            <a:ext cx="5334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-fotki.yandex.ru/get/4307/rare.43/0_3c5d1_5d6ed11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3" y="2060849"/>
            <a:ext cx="4171445" cy="26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8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36"/>
            <a:ext cx="9144000" cy="4800600"/>
          </a:xfrm>
        </p:spPr>
        <p:txBody>
          <a:bodyPr/>
          <a:lstStyle/>
          <a:p>
            <a:r>
              <a:rPr lang="ru-RU" dirty="0"/>
              <a:t>В битве под Москвой немецкие войска потеряли около 500000 человек, 1300 танков, 2500 орудий, более 15000 автомашин и много другой техники. Чувствительным оказался и моральный урон, нанесенный врагу, – гитлеровские военные трибуналы осудили около 62000 солдат и офицеров за дезертирство, самовольное оставление позиций и неповиновение приказам старших офицеров. С занимаемых постов были сняты 35 высших чинов германской армии. </a:t>
            </a:r>
          </a:p>
          <a:p>
            <a:endParaRPr lang="ru-RU" dirty="0"/>
          </a:p>
        </p:txBody>
      </p:sp>
      <p:pic>
        <p:nvPicPr>
          <p:cNvPr id="7170" name="Picture 2" descr="http://bm.img.com.ua/img/prikol/images/large/6/6/158966_286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7824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тстоим Москв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3" y="2420888"/>
            <a:ext cx="3096344" cy="4286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11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</TotalTime>
  <Words>367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Битва под Москвой  октябрь 1941 г. – январь 1942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немцы не смогли взять Москву?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Москвой  октябрь 1941 г. – январь 1942 г.</dc:title>
  <dc:creator>DNA7 X86</dc:creator>
  <cp:lastModifiedBy>DNA7 X86</cp:lastModifiedBy>
  <cp:revision>4</cp:revision>
  <dcterms:created xsi:type="dcterms:W3CDTF">2012-12-21T17:27:45Z</dcterms:created>
  <dcterms:modified xsi:type="dcterms:W3CDTF">2012-12-21T17:59:16Z</dcterms:modified>
</cp:coreProperties>
</file>